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0" r:id="rId2"/>
    <p:sldId id="256" r:id="rId3"/>
    <p:sldId id="257" r:id="rId4"/>
    <p:sldId id="261" r:id="rId5"/>
    <p:sldId id="262" r:id="rId6"/>
    <p:sldId id="263" r:id="rId7"/>
    <p:sldId id="264" r:id="rId8"/>
    <p:sldId id="270" r:id="rId9"/>
    <p:sldId id="272" r:id="rId10"/>
    <p:sldId id="274" r:id="rId11"/>
    <p:sldId id="268" r:id="rId12"/>
    <p:sldId id="275" r:id="rId13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302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Tamkeen Khan" initials="TK" lastIdx="1" clrIdx="6">
    <p:extLst>
      <p:ext uri="{19B8F6BF-5375-455C-9EA6-DF929625EA0E}">
        <p15:presenceInfo xmlns:p15="http://schemas.microsoft.com/office/powerpoint/2012/main" userId="S::tqurashi@ama-assn.org::c01bcace-f048-47c1-acba-239acae96f8a" providerId="AD"/>
      </p:ext>
    </p:extLst>
  </p:cmAuthor>
  <p:cmAuthor id="1" name="Schumacher, Patricia (CDC/ONDIEH/NCCDPHP)" initials="SP(" lastIdx="18" clrIdx="0">
    <p:extLst/>
  </p:cmAuthor>
  <p:cmAuthor id="8" name="Neha Sachdev" initials="NS" lastIdx="23" clrIdx="7">
    <p:extLst>
      <p:ext uri="{19B8F6BF-5375-455C-9EA6-DF929625EA0E}">
        <p15:presenceInfo xmlns:p15="http://schemas.microsoft.com/office/powerpoint/2012/main" userId="S-1-5-21-1463053324-85817769-623648099-67610" providerId="AD"/>
      </p:ext>
    </p:extLst>
  </p:cmAuthor>
  <p:cmAuthor id="2" name="appbuildxp" initials="a" lastIdx="3" clrIdx="1"/>
  <p:cmAuthor id="9" name="Tamkeen Khan" initials="TK [2]" lastIdx="10" clrIdx="8">
    <p:extLst>
      <p:ext uri="{19B8F6BF-5375-455C-9EA6-DF929625EA0E}">
        <p15:presenceInfo xmlns:p15="http://schemas.microsoft.com/office/powerpoint/2012/main" userId="S-1-5-21-1463053324-85817769-623648099-43157" providerId="AD"/>
      </p:ext>
    </p:extLst>
  </p:cmAuthor>
  <p:cmAuthor id="3" name="Administrator" initials="VS" lastIdx="6" clrIdx="2"/>
  <p:cmAuthor id="4" name="Nar Ramkissoon" initials="NR" lastIdx="11" clrIdx="3"/>
  <p:cmAuthor id="5" name="Kelly Sill" initials="KS" lastIdx="17" clrIdx="4">
    <p:extLst>
      <p:ext uri="{19B8F6BF-5375-455C-9EA6-DF929625EA0E}">
        <p15:presenceInfo xmlns:p15="http://schemas.microsoft.com/office/powerpoint/2012/main" userId="S-1-5-21-1463053324-85817769-623648099-61785" providerId="AD"/>
      </p:ext>
    </p:extLst>
  </p:cmAuthor>
  <p:cmAuthor id="6" name="Kelly Sill" initials="KS [2]" lastIdx="1" clrIdx="5">
    <p:extLst>
      <p:ext uri="{19B8F6BF-5375-455C-9EA6-DF929625EA0E}">
        <p15:presenceInfo xmlns:p15="http://schemas.microsoft.com/office/powerpoint/2012/main" userId="S::ksill@ama-assn.org::2ff1286f-e701-4eaf-939e-5caceb338ee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17D"/>
    <a:srgbClr val="F01335"/>
    <a:srgbClr val="333333"/>
    <a:srgbClr val="1AA6DE"/>
    <a:srgbClr val="616161"/>
    <a:srgbClr val="FF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83701" autoAdjust="0"/>
  </p:normalViewPr>
  <p:slideViewPr>
    <p:cSldViewPr snapToGrid="0" snapToObjects="1">
      <p:cViewPr varScale="1">
        <p:scale>
          <a:sx n="96" d="100"/>
          <a:sy n="96" d="100"/>
        </p:scale>
        <p:origin x="378" y="78"/>
      </p:cViewPr>
      <p:guideLst>
        <p:guide orient="horz" pos="2160"/>
        <p:guide pos="3840"/>
        <p:guide orient="horz" pos="30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45C466F1-1FE3-1540-8F50-42DC1DFA9352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81532"/>
            <a:ext cx="5621020" cy="3666708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7A4CE348-19EA-5F44-9EDE-1FA007B92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09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CE348-19EA-5F44-9EDE-1FA007B929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945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CE348-19EA-5F44-9EDE-1FA007B929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042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CE348-19EA-5F44-9EDE-1FA007B9299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7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CE348-19EA-5F44-9EDE-1FA007B929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53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CE348-19EA-5F44-9EDE-1FA007B929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47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CE348-19EA-5F44-9EDE-1FA007B929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69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CE348-19EA-5F44-9EDE-1FA007B929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02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2450"/>
              </a:spcAft>
              <a:buClr>
                <a:srgbClr val="333333"/>
              </a:buClr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CE348-19EA-5F44-9EDE-1FA007B929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73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CE348-19EA-5F44-9EDE-1FA007B929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66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CE348-19EA-5F44-9EDE-1FA007B929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54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60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CE348-19EA-5F44-9EDE-1FA007B929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54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©2017 AMA. Placement text for copyright language.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©2017 AMA. Placement text for copyright language.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87CA-F547-724C-A263-8E8C276D3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©2017 AMA. Placement text for copyright language.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87CA-F547-724C-A263-8E8C276D3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©2017 AMA. Placement text </a:t>
            </a:r>
            <a:r>
              <a:rPr lang="en-US"/>
              <a:t>for copyright language.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©2017 AMA. Placement text for copyright language.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87CA-F547-724C-A263-8E8C276D3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©2017 AMA. Placement text for copyright language.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87CA-F547-724C-A263-8E8C276D3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©2017 AMA. Placement text for copyright language.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87CA-F547-724C-A263-8E8C276D3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©2017 AMA. Placement text for copyright language.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87CA-F547-724C-A263-8E8C276D3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©2017 AMA. Placement text for copyright language.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87CA-F547-724C-A263-8E8C276D3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©2017 AMA. Placement text for copyright language.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87CA-F547-724C-A263-8E8C276D3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©2017 AMA. Placement text for copyright language.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87CA-F547-724C-A263-8E8C276D3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diabetes/pdfs/data/statistics/national-diabetes-statistics-report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diabetes/prevention/index.html.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ma-roi-calculator.appspot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2631" y="1481346"/>
            <a:ext cx="10601169" cy="467820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Thank you for considering the National Diabetes Prevention Program (National DPP) lifestyle change program. </a:t>
            </a: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We understand there may be several people involved in your employee health and wellness program decision-making. So, we’ve created this presentation template to help facilitate your communication process.</a:t>
            </a: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Use this slide deck template to customize a presentation for your senior leaders.  On the following slides, you’ll find several opportunities to tailor the business case based on your organization’s profile.</a:t>
            </a: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Be sure to populate the </a:t>
            </a:r>
            <a:r>
              <a:rPr lang="en-US" sz="20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highlighted</a:t>
            </a:r>
            <a:r>
              <a:rPr lang="en-US" sz="2000" dirty="0">
                <a:solidFill>
                  <a:srgbClr val="D8117D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areas of the presentation with your own data.</a:t>
            </a: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We wish you great success in your efforts to prevent type 2 diabetes!</a:t>
            </a:r>
          </a:p>
          <a:p>
            <a:endParaRPr lang="en-US" dirty="0">
              <a:solidFill>
                <a:srgbClr val="3333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175" y="481046"/>
            <a:ext cx="10515600" cy="8376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1AA6DE"/>
                </a:solidFill>
                <a:latin typeface="Arial" charset="0"/>
                <a:ea typeface="Arial" charset="0"/>
                <a:cs typeface="Arial" charset="0"/>
              </a:rPr>
              <a:t>Offer the National DPP lifestyle change program to employees at your health care organization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87CA-F547-724C-A263-8E8C276D3A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160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2134" y="1354098"/>
            <a:ext cx="10520905" cy="480131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Description of the National DPP lifestyle change program</a:t>
            </a:r>
          </a:p>
          <a:p>
            <a:pPr lvl="0"/>
            <a:r>
              <a:rPr lang="en-US" dirty="0">
                <a:solidFill>
                  <a:srgbClr val="D8117D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Add information - How would the program be delivered in your organization – onsite 	classes, offsite through community partners or online (or a combo approach)?</a:t>
            </a:r>
          </a:p>
          <a:p>
            <a:pPr lvl="0"/>
            <a:r>
              <a:rPr lang="en-US" b="1" dirty="0">
                <a:latin typeface="Arial" charset="0"/>
                <a:ea typeface="Arial" charset="0"/>
                <a:cs typeface="Arial" charset="0"/>
              </a:rPr>
              <a:t>Eligible employees</a:t>
            </a:r>
          </a:p>
          <a:p>
            <a:r>
              <a:rPr lang="en-US" dirty="0">
                <a:solidFill>
                  <a:srgbClr val="D8117D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Add information - How will you identify or target eligible participants for the program? </a:t>
            </a:r>
            <a:endParaRPr lang="en-US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Communication and messaging</a:t>
            </a:r>
            <a:r>
              <a:rPr lang="en-US" b="1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r>
              <a:rPr lang="en-US" dirty="0">
                <a:solidFill>
                  <a:srgbClr val="D8117D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Add information - How will you name and market the program to encourage 	participation?</a:t>
            </a:r>
            <a:endParaRPr lang="en-US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Registration process</a:t>
            </a:r>
          </a:p>
          <a:p>
            <a:r>
              <a:rPr lang="en-US" dirty="0">
                <a:solidFill>
                  <a:srgbClr val="D8117D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Add information - How will your employees register to participate in the program? </a:t>
            </a:r>
          </a:p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[Optional] Feedback loop</a:t>
            </a:r>
            <a:r>
              <a:rPr lang="en-US" b="1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r>
              <a:rPr lang="en-US" dirty="0">
                <a:solidFill>
                  <a:srgbClr val="D8117D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Add information – Will you incorporate bi-directional feedback on patient progress 	back to the employee’s PCP?  If so, how? </a:t>
            </a:r>
            <a:endParaRPr lang="en-US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lvl="0"/>
            <a:r>
              <a:rPr lang="en-US" b="1" dirty="0">
                <a:latin typeface="Arial" charset="0"/>
                <a:ea typeface="Arial" charset="0"/>
                <a:cs typeface="Arial" charset="0"/>
              </a:rPr>
              <a:t>Evaluation process</a:t>
            </a:r>
          </a:p>
          <a:p>
            <a:r>
              <a:rPr lang="en-US" dirty="0">
                <a:solidFill>
                  <a:srgbClr val="D8117D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Add information – How will you evaluate the success of your diabetes prevention 	strategy?</a:t>
            </a:r>
            <a:r>
              <a:rPr lang="en-US" dirty="0">
                <a:solidFill>
                  <a:srgbClr val="D8117D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lvl="0"/>
            <a:r>
              <a:rPr lang="en-US" b="1" dirty="0">
                <a:latin typeface="Arial" charset="0"/>
                <a:ea typeface="Arial" charset="0"/>
                <a:cs typeface="Arial" charset="0"/>
              </a:rPr>
              <a:t>Program launch  </a:t>
            </a:r>
          </a:p>
          <a:p>
            <a:pPr lvl="0"/>
            <a:r>
              <a:rPr lang="en-US" dirty="0">
                <a:solidFill>
                  <a:srgbClr val="D8117D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When will you roll out the program? How much time is needed to set it up?</a:t>
            </a:r>
            <a:r>
              <a:rPr lang="en-US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    </a:t>
            </a:r>
            <a:endParaRPr lang="en-US" dirty="0">
              <a:solidFill>
                <a:srgbClr val="D8117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175" y="340499"/>
            <a:ext cx="11658825" cy="13145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1AA6DE"/>
                </a:solidFill>
                <a:latin typeface="Arial" charset="0"/>
                <a:ea typeface="Arial" charset="0"/>
                <a:cs typeface="Arial" charset="0"/>
              </a:rPr>
              <a:t>Program overview</a:t>
            </a:r>
          </a:p>
        </p:txBody>
      </p:sp>
    </p:spTree>
    <p:extLst>
      <p:ext uri="{BB962C8B-B14F-4D97-AF65-F5344CB8AC3E}">
        <p14:creationId xmlns:p14="http://schemas.microsoft.com/office/powerpoint/2010/main" val="47326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533175" y="481046"/>
            <a:ext cx="10515600" cy="8376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1AA6DE"/>
                </a:solidFill>
                <a:latin typeface="Arial" charset="0"/>
                <a:ea typeface="Arial" charset="0"/>
                <a:cs typeface="Arial" charset="0"/>
              </a:rPr>
              <a:t>Questions / Discussion</a:t>
            </a:r>
          </a:p>
        </p:txBody>
      </p:sp>
    </p:spTree>
    <p:extLst>
      <p:ext uri="{BB962C8B-B14F-4D97-AF65-F5344CB8AC3E}">
        <p14:creationId xmlns:p14="http://schemas.microsoft.com/office/powerpoint/2010/main" val="1114575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CDA4D-5EDA-4708-942D-83CDF56B55B8}"/>
              </a:ext>
            </a:extLst>
          </p:cNvPr>
          <p:cNvSpPr txBox="1">
            <a:spLocks/>
          </p:cNvSpPr>
          <p:nvPr/>
        </p:nvSpPr>
        <p:spPr>
          <a:xfrm>
            <a:off x="533175" y="481046"/>
            <a:ext cx="10515600" cy="8376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1AA6DE"/>
                </a:solidFill>
                <a:latin typeface="Arial" charset="0"/>
                <a:ea typeface="Arial" charset="0"/>
                <a:cs typeface="Arial" charset="0"/>
              </a:rPr>
              <a:t>Sources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6DF9C9-F70E-4FA3-A6A0-97FD771B4A1D}"/>
              </a:ext>
            </a:extLst>
          </p:cNvPr>
          <p:cNvSpPr txBox="1"/>
          <p:nvPr/>
        </p:nvSpPr>
        <p:spPr>
          <a:xfrm>
            <a:off x="685462" y="1645119"/>
            <a:ext cx="10211025" cy="18081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en-US" sz="11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Centers for Disease Control and Prevention, National Diabetes Statistics Report, 2017 Estimates of Diabetes and Its Burden in the United States. Atlanta GA 2017 </a:t>
            </a:r>
            <a:r>
              <a:rPr lang="en-US" sz="11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https://www.cdc.gov/diabetes/pdfs/data/statistics/national-diabetes-statistics-report.pdf</a:t>
            </a:r>
            <a:endParaRPr lang="en-US" sz="115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endParaRPr lang="en-US" sz="115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rgbClr val="474747"/>
                </a:solidFill>
                <a:latin typeface="adelle"/>
              </a:rPr>
              <a:t>American Diabetes Association. "Economic costs of diabetes in the US in 2017." Diabetes care 41.5 (2018): 917-928.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>
              <a:solidFill>
                <a:srgbClr val="474747"/>
              </a:solidFill>
              <a:latin typeface="adelle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rgbClr val="474747"/>
                </a:solidFill>
                <a:latin typeface="adelle"/>
              </a:rPr>
              <a:t>Dall, Timothy M., et al. "Value of lifestyle intervention to prevent diabetes and sequelae." American journal of preventive medicine 48.3 (2015): 271-280.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>
              <a:solidFill>
                <a:srgbClr val="474747"/>
              </a:solidFill>
              <a:latin typeface="adelle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Khan T, Tsipas S, Wozniak GD. Medical care expenditures for individuals with prediabetes: The potential cost savings in reducing the risk of developing diabetes. </a:t>
            </a:r>
            <a:r>
              <a:rPr lang="en-US" sz="11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</a:t>
            </a:r>
            <a:r>
              <a:rPr lang="en-US" sz="11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Health </a:t>
            </a:r>
            <a:r>
              <a:rPr lang="en-US" sz="11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</a:t>
            </a:r>
            <a:r>
              <a:rPr lang="en-US" sz="11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2017. doi:10.1089/pop.2016.0134 </a:t>
            </a:r>
          </a:p>
          <a:p>
            <a:endParaRPr lang="en-US" sz="11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713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idx="4294967295"/>
          </p:nvPr>
        </p:nvSpPr>
        <p:spPr>
          <a:xfrm>
            <a:off x="0" y="3484660"/>
            <a:ext cx="9750391" cy="1076864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Targeted wellness for diabetes prevention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312842" y="3686093"/>
            <a:ext cx="128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ADD YOUR LOGO HERE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4409426"/>
            <a:ext cx="9750391" cy="576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solidFill>
                  <a:srgbClr val="616161"/>
                </a:solidFill>
                <a:latin typeface="Arial" charset="0"/>
                <a:ea typeface="Arial" charset="0"/>
                <a:cs typeface="Arial" charset="0"/>
              </a:rPr>
              <a:t>What we can do to help our team and our bottom line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533175" y="511265"/>
            <a:ext cx="10515600" cy="1325562"/>
          </a:xfrm>
        </p:spPr>
        <p:txBody>
          <a:bodyPr anchor="t"/>
          <a:lstStyle/>
          <a:p>
            <a:r>
              <a:rPr lang="en-US" dirty="0">
                <a:solidFill>
                  <a:srgbClr val="1AA6DE"/>
                </a:solidFill>
                <a:latin typeface="Arial" charset="0"/>
                <a:ea typeface="Arial" charset="0"/>
                <a:cs typeface="Arial" charset="0"/>
              </a:rPr>
              <a:t>Prediabetes facts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8519" y="1933663"/>
            <a:ext cx="6724273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Clr>
                <a:srgbClr val="333333"/>
              </a:buClr>
              <a:buFont typeface="Arial" charset="0"/>
              <a:buChar char="•"/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30+ million Americans have diabetes.</a:t>
            </a:r>
            <a:r>
              <a:rPr lang="en-US" sz="2000" baseline="30000" dirty="0">
                <a:latin typeface="Arial" charset="0"/>
                <a:ea typeface="Arial" charset="0"/>
                <a:cs typeface="Arial" charset="0"/>
              </a:rPr>
              <a:t> 1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 </a:t>
            </a:r>
          </a:p>
          <a:p>
            <a:pPr marL="342900" lvl="0" indent="-342900">
              <a:spcAft>
                <a:spcPts val="1200"/>
              </a:spcAft>
              <a:buClr>
                <a:srgbClr val="333333"/>
              </a:buClr>
              <a:buFont typeface="Arial" charset="0"/>
              <a:buChar char="•"/>
            </a:pP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1 out of every 3 adults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has prediabetes, and </a:t>
            </a: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90%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do not even know it.</a:t>
            </a:r>
            <a:r>
              <a:rPr lang="en-US" sz="2000" baseline="30000" dirty="0">
                <a:latin typeface="Arial" charset="0"/>
                <a:ea typeface="Arial" charset="0"/>
                <a:cs typeface="Arial" charset="0"/>
              </a:rPr>
              <a:t>1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marL="342900" lvl="0" indent="-342900">
              <a:spcAft>
                <a:spcPts val="1200"/>
              </a:spcAft>
              <a:buClr>
                <a:srgbClr val="333333"/>
              </a:buClr>
              <a:buFont typeface="Arial" charset="0"/>
              <a:buChar char="•"/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Prediabetes occurs when blood glucose levels are higher than normal, but have not reached the levels needed for a diagnosis of diabetes.</a:t>
            </a:r>
          </a:p>
          <a:p>
            <a:pPr marL="342900" lvl="0" indent="-342900">
              <a:spcAft>
                <a:spcPts val="1200"/>
              </a:spcAft>
              <a:buClr>
                <a:srgbClr val="333333"/>
              </a:buClr>
              <a:buFont typeface="Arial" charset="0"/>
              <a:buChar char="•"/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If prediabetes is not addressed, it may develop into type 2 diabetes.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246" y="2738849"/>
            <a:ext cx="3430230" cy="210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449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175" y="2439842"/>
            <a:ext cx="734028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1200"/>
              </a:spcAft>
              <a:buClr>
                <a:srgbClr val="333333"/>
              </a:buClr>
              <a:buFont typeface="Arial" charset="0"/>
              <a:buChar char="•"/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People with diabetes have medical expenses that are approximately 2.3 times higher than the medical expenses of people without diabetes.</a:t>
            </a:r>
            <a:r>
              <a:rPr lang="en-US" sz="2000" baseline="30000" dirty="0">
                <a:latin typeface="Arial" charset="0"/>
                <a:ea typeface="Arial" charset="0"/>
                <a:cs typeface="Arial" charset="0"/>
              </a:rPr>
              <a:t>2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marL="342900" lvl="0" indent="-342900">
              <a:spcAft>
                <a:spcPts val="1200"/>
              </a:spcAft>
              <a:buClr>
                <a:srgbClr val="333333"/>
              </a:buClr>
              <a:buFont typeface="Arial" charset="0"/>
              <a:buChar char="•"/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In the general population, the average total medical expense incurred by people with diabetes is $16,750 per year.</a:t>
            </a:r>
            <a:r>
              <a:rPr lang="en-US" sz="2000" baseline="30000" dirty="0">
                <a:latin typeface="Arial" charset="0"/>
                <a:ea typeface="Arial" charset="0"/>
                <a:cs typeface="Arial" charset="0"/>
              </a:rPr>
              <a:t>2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175" y="322784"/>
            <a:ext cx="11658825" cy="1655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&lt;Organization Name&gt;</a:t>
            </a:r>
          </a:p>
          <a:p>
            <a:r>
              <a:rPr lang="en-US" dirty="0">
                <a:solidFill>
                  <a:srgbClr val="1AA6DE"/>
                </a:solidFill>
                <a:latin typeface="Arial" charset="0"/>
                <a:ea typeface="Arial" charset="0"/>
                <a:cs typeface="Arial" charset="0"/>
              </a:rPr>
              <a:t>Concern #1: Inflated medical costs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175" y="4749476"/>
            <a:ext cx="9411103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000" b="1" dirty="0">
                <a:solidFill>
                  <a:srgbClr val="1AA6DE"/>
                </a:solidFill>
                <a:latin typeface="Arial" charset="0"/>
                <a:ea typeface="Arial" charset="0"/>
                <a:cs typeface="Arial" charset="0"/>
              </a:rPr>
              <a:t>Takeaway: We can help control health insurance and workers’ compensation insurance costs by preventing type 2 diabetes.</a:t>
            </a:r>
            <a:endParaRPr lang="en-US" sz="2000" dirty="0">
              <a:solidFill>
                <a:srgbClr val="1AA6DE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22887" y="1880241"/>
            <a:ext cx="3254478" cy="559601"/>
          </a:xfrm>
          <a:prstGeom prst="rect">
            <a:avLst/>
          </a:prstGeom>
          <a:solidFill>
            <a:srgbClr val="FF9E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701545" y="2586637"/>
            <a:ext cx="31758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1200"/>
              </a:spcAft>
              <a:buClr>
                <a:srgbClr val="333333"/>
              </a:buClr>
              <a:buFont typeface="Arial" charset="0"/>
              <a:buChar char="•"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Health insurance loss ratios</a:t>
            </a:r>
          </a:p>
          <a:p>
            <a:pPr marL="285750" lvl="0" indent="-285750">
              <a:spcAft>
                <a:spcPts val="1200"/>
              </a:spcAft>
              <a:buClr>
                <a:srgbClr val="333333"/>
              </a:buClr>
              <a:buFont typeface="Arial" charset="0"/>
              <a:buChar char="•"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Health insurance premiums</a:t>
            </a:r>
          </a:p>
          <a:p>
            <a:pPr marL="285750" lvl="0" indent="-285750">
              <a:spcAft>
                <a:spcPts val="1200"/>
              </a:spcAft>
              <a:buClr>
                <a:srgbClr val="333333"/>
              </a:buClr>
              <a:buFont typeface="Arial" charset="0"/>
              <a:buChar char="•"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Workers’ compensation medical costs</a:t>
            </a:r>
          </a:p>
          <a:p>
            <a:pPr marL="285750" lvl="0" indent="-285750">
              <a:spcAft>
                <a:spcPts val="1200"/>
              </a:spcAft>
              <a:buClr>
                <a:srgbClr val="333333"/>
              </a:buClr>
              <a:buFont typeface="Arial" charset="0"/>
              <a:buChar char="•"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Workers compensation insurance premiums</a:t>
            </a:r>
          </a:p>
        </p:txBody>
      </p:sp>
      <p:sp>
        <p:nvSpPr>
          <p:cNvPr id="7" name="Rectangle 6"/>
          <p:cNvSpPr/>
          <p:nvPr/>
        </p:nvSpPr>
        <p:spPr>
          <a:xfrm>
            <a:off x="8622887" y="1880241"/>
            <a:ext cx="3254478" cy="2888669"/>
          </a:xfrm>
          <a:prstGeom prst="rect">
            <a:avLst/>
          </a:prstGeom>
          <a:noFill/>
          <a:ln w="19050">
            <a:solidFill>
              <a:srgbClr val="FF9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701546" y="1978546"/>
            <a:ext cx="317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EMPLOYER IMPACT:</a:t>
            </a:r>
            <a:endParaRPr lang="en-US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21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174" y="1730643"/>
            <a:ext cx="866857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Diabetes-related lost productivity costs the United States roughly $90 billion per year.</a:t>
            </a:r>
            <a:r>
              <a:rPr lang="en-US" sz="2000" baseline="30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Employers experience lost productivity in many forms including:</a:t>
            </a:r>
          </a:p>
          <a:p>
            <a:pPr marL="342900" lvl="0" indent="-342900">
              <a:spcAft>
                <a:spcPts val="1200"/>
              </a:spcAft>
              <a:buClr>
                <a:srgbClr val="333333"/>
              </a:buClr>
              <a:buFont typeface="Arial" charset="0"/>
              <a:buChar char="•"/>
            </a:pP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Time off.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Employees with diabetes may need to take time off work to deal with health issues.</a:t>
            </a:r>
          </a:p>
          <a:p>
            <a:pPr marL="342900" lvl="0" indent="-342900">
              <a:spcAft>
                <a:spcPts val="1200"/>
              </a:spcAft>
              <a:buClr>
                <a:srgbClr val="333333"/>
              </a:buClr>
              <a:buFont typeface="Arial" charset="0"/>
              <a:buChar char="•"/>
            </a:pP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Higher turnover rates.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Employees with diabetes may need to stop working due to serious health complications and disability.</a:t>
            </a:r>
          </a:p>
          <a:p>
            <a:pPr marL="342900" lvl="0" indent="-342900">
              <a:spcAft>
                <a:spcPts val="1200"/>
              </a:spcAft>
              <a:buClr>
                <a:srgbClr val="333333"/>
              </a:buClr>
              <a:buFont typeface="Arial" charset="0"/>
              <a:buChar char="•"/>
            </a:pP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Reduced morale.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A sick workforce is not as energized and productive as a healthy workforce.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175" y="318389"/>
            <a:ext cx="11658825" cy="1655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&lt;Organization Name&gt;</a:t>
            </a:r>
          </a:p>
          <a:p>
            <a:r>
              <a:rPr lang="en-US" dirty="0">
                <a:solidFill>
                  <a:srgbClr val="1AA6DE"/>
                </a:solidFill>
                <a:latin typeface="Arial" charset="0"/>
                <a:ea typeface="Arial" charset="0"/>
                <a:cs typeface="Arial" charset="0"/>
              </a:rPr>
              <a:t>Concern #2: Lost productivity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174" y="4955279"/>
            <a:ext cx="7792678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000" b="1" dirty="0">
                <a:solidFill>
                  <a:srgbClr val="1AA6DE"/>
                </a:solidFill>
                <a:latin typeface="Arial" charset="0"/>
                <a:ea typeface="Arial" charset="0"/>
                <a:cs typeface="Arial" charset="0"/>
              </a:rPr>
              <a:t>Takeaway: We have a vested interest in our team’s health and welfare. Employees are with us for an average of 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&lt;XX years&gt;, </a:t>
            </a:r>
            <a:r>
              <a:rPr lang="en-US" sz="2000" b="1" dirty="0">
                <a:solidFill>
                  <a:srgbClr val="1AA6DE"/>
                </a:solidFill>
                <a:latin typeface="Arial" charset="0"/>
                <a:ea typeface="Arial" charset="0"/>
                <a:cs typeface="Arial" charset="0"/>
              </a:rPr>
              <a:t>making type 2 diabetes prevention a worthwhile investment. </a:t>
            </a:r>
            <a:endParaRPr lang="en-US" sz="2000" dirty="0">
              <a:solidFill>
                <a:srgbClr val="1AA6DE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63AD13-D634-4016-B029-9BEC07757F0A}"/>
              </a:ext>
            </a:extLst>
          </p:cNvPr>
          <p:cNvSpPr/>
          <p:nvPr/>
        </p:nvSpPr>
        <p:spPr>
          <a:xfrm flipH="1">
            <a:off x="11672759" y="4451102"/>
            <a:ext cx="160560" cy="116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0099FE-042F-4D77-A89C-B3F9521F2C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9218" y="4592136"/>
            <a:ext cx="1876425" cy="2857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E2AF8DA-29FF-402F-B263-E3BFF8E403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2519" y="2557656"/>
            <a:ext cx="2409825" cy="20097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20D1327-1A88-42B9-AD9C-F94E58AD573C}"/>
              </a:ext>
            </a:extLst>
          </p:cNvPr>
          <p:cNvSpPr txBox="1"/>
          <p:nvPr/>
        </p:nvSpPr>
        <p:spPr>
          <a:xfrm>
            <a:off x="11436912" y="4495403"/>
            <a:ext cx="375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04848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533175" y="318487"/>
            <a:ext cx="10515600" cy="1325563"/>
          </a:xfrm>
        </p:spPr>
        <p:txBody>
          <a:bodyPr anchor="t"/>
          <a:lstStyle/>
          <a:p>
            <a:r>
              <a:rPr lang="en-US" dirty="0">
                <a:solidFill>
                  <a:srgbClr val="1AA6DE"/>
                </a:solidFill>
                <a:latin typeface="Arial" charset="0"/>
                <a:ea typeface="Arial" charset="0"/>
                <a:cs typeface="Arial" charset="0"/>
              </a:rPr>
              <a:t>Potential prediabetes at</a:t>
            </a:r>
            <a:br>
              <a:rPr lang="en-US" dirty="0">
                <a:solidFill>
                  <a:srgbClr val="1AA6DE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&lt;Organization’s Name&gt;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2479" y="5245997"/>
            <a:ext cx="11088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2400"/>
              </a:spcAft>
              <a:buClr>
                <a:srgbClr val="333333"/>
              </a:buClr>
            </a:pPr>
            <a:r>
              <a:rPr lang="en-US" sz="20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Many of our employees could have prediabetes and be at risk for type 2 diabetes. </a:t>
            </a:r>
            <a:endParaRPr lang="en-US" sz="2000" b="1" strike="sngStrike" dirty="0">
              <a:solidFill>
                <a:srgbClr val="3333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2480" y="5732700"/>
            <a:ext cx="9411103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000" b="1" dirty="0">
                <a:solidFill>
                  <a:srgbClr val="1AA6DE"/>
                </a:solidFill>
                <a:latin typeface="Arial" charset="0"/>
                <a:ea typeface="Arial" charset="0"/>
                <a:cs typeface="Arial" charset="0"/>
              </a:rPr>
              <a:t>Fortunately, we can help!</a:t>
            </a:r>
            <a:endParaRPr lang="en-US" sz="2000" dirty="0">
              <a:solidFill>
                <a:srgbClr val="1AA6DE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480" y="1695076"/>
            <a:ext cx="11088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Diabetes is a problem in the workforce. Employees are at risk for diabetes if they: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3056" y="2816572"/>
            <a:ext cx="2395884" cy="194272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295CBC5-CBEB-4C9D-A3B8-57E6A95FFEB0}"/>
              </a:ext>
            </a:extLst>
          </p:cNvPr>
          <p:cNvSpPr txBox="1"/>
          <p:nvPr/>
        </p:nvSpPr>
        <p:spPr>
          <a:xfrm>
            <a:off x="792480" y="2435187"/>
            <a:ext cx="6709664" cy="2523768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1200"/>
              </a:spcAft>
              <a:buClr>
                <a:srgbClr val="333333"/>
              </a:buClr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Are 40 years of age or older</a:t>
            </a:r>
          </a:p>
          <a:p>
            <a:pPr marL="342900" lvl="0" indent="-342900">
              <a:spcAft>
                <a:spcPts val="1200"/>
              </a:spcAft>
              <a:buClr>
                <a:srgbClr val="333333"/>
              </a:buClr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Have a BMI that is categorized as overweight or obese</a:t>
            </a:r>
          </a:p>
          <a:p>
            <a:pPr marL="342900" lvl="0" indent="-342900">
              <a:spcAft>
                <a:spcPts val="1200"/>
              </a:spcAft>
              <a:buClr>
                <a:srgbClr val="333333"/>
              </a:buClr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Have a history of gestational diabetes </a:t>
            </a:r>
          </a:p>
          <a:p>
            <a:pPr marL="342900" lvl="0" indent="-342900">
              <a:spcAft>
                <a:spcPts val="1200"/>
              </a:spcAft>
              <a:buClr>
                <a:srgbClr val="333333"/>
              </a:buClr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Have a family history of type 2 diabetes </a:t>
            </a:r>
          </a:p>
          <a:p>
            <a:pPr marL="342900" lvl="0" indent="-342900">
              <a:spcAft>
                <a:spcPts val="1200"/>
              </a:spcAft>
              <a:buClr>
                <a:srgbClr val="333333"/>
              </a:buClr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Have certain medical conditions like high blood pressure </a:t>
            </a:r>
          </a:p>
          <a:p>
            <a:pPr marL="342900" lvl="0" indent="-342900">
              <a:spcAft>
                <a:spcPts val="1200"/>
              </a:spcAft>
              <a:buClr>
                <a:srgbClr val="333333"/>
              </a:buClr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Have a sedentary lifestyle </a:t>
            </a:r>
          </a:p>
        </p:txBody>
      </p:sp>
    </p:spTree>
    <p:extLst>
      <p:ext uri="{BB962C8B-B14F-4D97-AF65-F5344CB8AC3E}">
        <p14:creationId xmlns:p14="http://schemas.microsoft.com/office/powerpoint/2010/main" val="2003424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175" y="1655063"/>
            <a:ext cx="87720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We can make a big difference by offering the </a:t>
            </a:r>
            <a:r>
              <a:rPr lang="en-US" sz="1600" b="1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  <a:hlinkClick r:id="rId3"/>
              </a:rPr>
              <a:t>National Diabetes Prevention Program </a:t>
            </a:r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(National DPP) lifestyle change program as a covered benefit. </a:t>
            </a:r>
          </a:p>
          <a:p>
            <a:pPr>
              <a:spcAft>
                <a:spcPts val="600"/>
              </a:spcAft>
            </a:pPr>
            <a:r>
              <a:rPr lang="en-US" sz="1500" b="1" dirty="0">
                <a:solidFill>
                  <a:srgbClr val="1AA6DE"/>
                </a:solidFill>
                <a:latin typeface="Arial" charset="0"/>
                <a:ea typeface="Arial" charset="0"/>
                <a:cs typeface="Arial" charset="0"/>
              </a:rPr>
              <a:t>Why? </a:t>
            </a:r>
            <a:endParaRPr lang="en-US" sz="1500" dirty="0">
              <a:solidFill>
                <a:srgbClr val="1AA6DE"/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lvl="0" indent="-285750">
              <a:spcAft>
                <a:spcPts val="600"/>
              </a:spcAft>
              <a:buClr>
                <a:srgbClr val="333333"/>
              </a:buClr>
              <a:buFont typeface="Arial" charset="0"/>
              <a:buChar char="•"/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Aligns with our corporate wellness goals</a:t>
            </a:r>
          </a:p>
          <a:p>
            <a:pPr marL="285750" lvl="0" indent="-285750">
              <a:spcAft>
                <a:spcPts val="600"/>
              </a:spcAft>
              <a:buClr>
                <a:srgbClr val="333333"/>
              </a:buClr>
              <a:buFont typeface="Arial" charset="0"/>
              <a:buChar char="•"/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Supports the health and longevity of our team</a:t>
            </a:r>
          </a:p>
          <a:p>
            <a:pPr marL="285750" lvl="0" indent="-285750">
              <a:spcAft>
                <a:spcPts val="600"/>
              </a:spcAft>
              <a:buClr>
                <a:srgbClr val="333333"/>
              </a:buClr>
              <a:buFont typeface="Arial" charset="0"/>
              <a:buChar char="•"/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Generates positive ROI by controlling medical costs and lost productivity </a:t>
            </a:r>
          </a:p>
          <a:p>
            <a:pPr marL="285750" lvl="0" indent="-285750">
              <a:spcAft>
                <a:spcPts val="600"/>
              </a:spcAft>
              <a:buClr>
                <a:srgbClr val="333333"/>
              </a:buClr>
              <a:buFont typeface="Arial" charset="0"/>
              <a:buChar char="•"/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While focus is type 2 diabetes prevention, the program may align to broader health and wellness strategies </a:t>
            </a:r>
          </a:p>
          <a:p>
            <a:pPr lvl="0">
              <a:spcAft>
                <a:spcPts val="600"/>
              </a:spcAft>
              <a:buClr>
                <a:srgbClr val="333333"/>
              </a:buClr>
            </a:pPr>
            <a:endParaRPr lang="en-US" sz="1500" dirty="0">
              <a:latin typeface="Arial" charset="0"/>
              <a:ea typeface="Arial" charset="0"/>
              <a:cs typeface="Arial" charset="0"/>
            </a:endParaRPr>
          </a:p>
          <a:p>
            <a:pPr lvl="0">
              <a:spcAft>
                <a:spcPts val="600"/>
              </a:spcAft>
              <a:buClr>
                <a:srgbClr val="333333"/>
              </a:buClr>
            </a:pPr>
            <a:r>
              <a:rPr lang="en-US" sz="1500" b="1" dirty="0">
                <a:solidFill>
                  <a:srgbClr val="1AA6DE"/>
                </a:solidFill>
                <a:latin typeface="Arial" charset="0"/>
                <a:ea typeface="Arial" charset="0"/>
                <a:cs typeface="Arial" charset="0"/>
              </a:rPr>
              <a:t>How?</a:t>
            </a:r>
            <a:endParaRPr lang="en-US" sz="1500" dirty="0">
              <a:latin typeface="Arial" charset="0"/>
              <a:ea typeface="Arial" charset="0"/>
              <a:cs typeface="Arial" charset="0"/>
            </a:endParaRPr>
          </a:p>
          <a:p>
            <a:pPr marL="285750" lvl="0" indent="-285750">
              <a:spcAft>
                <a:spcPts val="600"/>
              </a:spcAft>
              <a:buClr>
                <a:srgbClr val="333333"/>
              </a:buClr>
              <a:buFont typeface="Arial" charset="0"/>
              <a:buChar char="•"/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Employees are invited to participate in program eligibility screening</a:t>
            </a:r>
          </a:p>
          <a:p>
            <a:pPr marL="285750" lvl="0" indent="-285750">
              <a:spcAft>
                <a:spcPts val="600"/>
              </a:spcAft>
              <a:buClr>
                <a:srgbClr val="333333"/>
              </a:buClr>
              <a:buFont typeface="Arial" charset="0"/>
              <a:buChar char="•"/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Those who qualify receive plan components as a covered health benefit</a:t>
            </a:r>
          </a:p>
          <a:p>
            <a:pPr marL="285750" lvl="0" indent="-285750">
              <a:spcAft>
                <a:spcPts val="600"/>
              </a:spcAft>
              <a:buClr>
                <a:srgbClr val="333333"/>
              </a:buClr>
              <a:buFont typeface="Arial" charset="0"/>
              <a:buChar char="•"/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We can also offer this plan to spouses and children over 18 if we choose</a:t>
            </a:r>
          </a:p>
          <a:p>
            <a:pPr marL="285750" lvl="0" indent="-285750">
              <a:spcAft>
                <a:spcPts val="600"/>
              </a:spcAft>
              <a:buClr>
                <a:srgbClr val="333333"/>
              </a:buClr>
              <a:buFont typeface="Arial" charset="0"/>
              <a:buChar char="•"/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Program delivery can be customized with onsite, off-site or online course options</a:t>
            </a:r>
          </a:p>
          <a:p>
            <a:pPr marL="285750" lvl="0" indent="-285750">
              <a:spcAft>
                <a:spcPts val="600"/>
              </a:spcAft>
              <a:buClr>
                <a:srgbClr val="333333"/>
              </a:buClr>
              <a:buFont typeface="Arial" charset="0"/>
              <a:buChar char="•"/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We can name and promote the program in the way that fits best with our corporate culture</a:t>
            </a:r>
          </a:p>
          <a:p>
            <a:pPr marL="285750" lvl="0" indent="-285750">
              <a:spcAft>
                <a:spcPts val="600"/>
              </a:spcAft>
              <a:buClr>
                <a:srgbClr val="333333"/>
              </a:buClr>
              <a:buFont typeface="Arial" charset="0"/>
              <a:buChar char="•"/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We can also incentivize participation, if we wish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175" y="317416"/>
            <a:ext cx="11658825" cy="13145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1AA6DE"/>
                </a:solidFill>
                <a:latin typeface="Arial" charset="0"/>
                <a:ea typeface="Arial" charset="0"/>
                <a:cs typeface="Arial" charset="0"/>
              </a:rPr>
              <a:t>How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&lt;Organization Name&gt; </a:t>
            </a:r>
            <a:r>
              <a:rPr lang="en-US" dirty="0">
                <a:solidFill>
                  <a:srgbClr val="1AA6DE"/>
                </a:solidFill>
                <a:latin typeface="Arial" charset="0"/>
                <a:ea typeface="Arial" charset="0"/>
                <a:cs typeface="Arial" charset="0"/>
              </a:rPr>
              <a:t>can make a difference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1329" y="2007900"/>
            <a:ext cx="2114613" cy="370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798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533175" y="481046"/>
            <a:ext cx="10515600" cy="8376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1AA6DE"/>
                </a:solidFill>
                <a:latin typeface="Arial" charset="0"/>
                <a:ea typeface="Arial" charset="0"/>
                <a:cs typeface="Arial" charset="0"/>
              </a:rPr>
              <a:t>What is the National </a:t>
            </a:r>
            <a:r>
              <a:rPr lang="en-US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DPP lifestyle change program?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35"/>
          <a:stretch/>
        </p:blipFill>
        <p:spPr bwMode="auto">
          <a:xfrm>
            <a:off x="5705856" y="2079281"/>
            <a:ext cx="6101538" cy="141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126" y="3904449"/>
            <a:ext cx="5047308" cy="1481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33176" y="1365292"/>
            <a:ext cx="51726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National DPP lifestyle change program is an intensive lifestyle change program that helps participants make healthy lifestyle changes to reduce their risk of type 2 diabetes.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evidence-based program is delivered by a trained lifestyle coach and includes 16 weekly sessions followed by monthly maintenance sessions.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goal for participants is a 5 percent body  weight loss and 150 minutes of weekly physical activity.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CDC provides oversight and quality assurance of all National DPP lifestyle change programs. </a:t>
            </a:r>
          </a:p>
        </p:txBody>
      </p:sp>
    </p:spTree>
    <p:extLst>
      <p:ext uri="{BB962C8B-B14F-4D97-AF65-F5344CB8AC3E}">
        <p14:creationId xmlns:p14="http://schemas.microsoft.com/office/powerpoint/2010/main" val="4201925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175" y="1710898"/>
            <a:ext cx="7971728" cy="16312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An investment to support the National DPP lifestyle change program is all that’s needed to help reduce the occurrence of type 2 diabetes. 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  <a:p>
            <a:pPr>
              <a:spcAft>
                <a:spcPts val="1200"/>
              </a:spcAft>
            </a:pP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Over 3 years, we could expect to see: 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marL="342900" lvl="0" indent="-342900">
              <a:spcAft>
                <a:spcPts val="1200"/>
              </a:spcAft>
              <a:buClr>
                <a:srgbClr val="333333"/>
              </a:buClr>
              <a:buFont typeface="Arial" charset="0"/>
              <a:buChar char="•"/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A 1 to 2% decrease in absenteeism and lost productivity</a:t>
            </a:r>
            <a:r>
              <a:rPr lang="en-US" sz="2000" baseline="30000" dirty="0">
                <a:latin typeface="Arial" charset="0"/>
                <a:ea typeface="Arial" charset="0"/>
                <a:cs typeface="Arial" charset="0"/>
              </a:rPr>
              <a:t>3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175" y="481046"/>
            <a:ext cx="10515600" cy="8376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1AA6DE"/>
                </a:solidFill>
                <a:latin typeface="Arial" charset="0"/>
                <a:ea typeface="Arial" charset="0"/>
                <a:cs typeface="Arial" charset="0"/>
              </a:rPr>
              <a:t>The business case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19535" y="1575337"/>
            <a:ext cx="3175819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PROJECTED MEDICAL COST SAVINGS: </a:t>
            </a:r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ORGANIZATION NAME</a:t>
            </a:r>
            <a:endParaRPr lang="en-US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Aft>
                <a:spcPts val="1200"/>
              </a:spcAft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Using the calculator at </a:t>
            </a:r>
            <a:r>
              <a:rPr lang="en-US" sz="1600" u="sng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  <a:hlinkClick r:id="rId3"/>
              </a:rPr>
              <a:t>ama-roi-calculator.appspot.com/</a:t>
            </a:r>
            <a:r>
              <a:rPr lang="en-US" sz="16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we have projected a potential savings of: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$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24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over 3 years</a:t>
            </a:r>
          </a:p>
          <a:p>
            <a:pPr>
              <a:spcAft>
                <a:spcPts val="1200"/>
              </a:spcAft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Projections based on </a:t>
            </a:r>
            <a:r>
              <a:rPr lang="en-US" sz="16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XX</a:t>
            </a:r>
            <a:r>
              <a:rPr lang="en-US" sz="16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employees.</a:t>
            </a:r>
          </a:p>
          <a:p>
            <a:pPr>
              <a:spcAft>
                <a:spcPts val="1200"/>
              </a:spcAft>
            </a:pPr>
            <a:r>
              <a:rPr lang="en-US" sz="900" i="1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Individual results vary depending on the cost of program participation, the prevalence of prediabetes, the enrollment rate and the completion rate. The above results were calculated based on common ranges. </a:t>
            </a:r>
            <a:endParaRPr lang="en-US" sz="900" dirty="0">
              <a:solidFill>
                <a:srgbClr val="3333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Aft>
                <a:spcPts val="1200"/>
              </a:spcAft>
            </a:pPr>
            <a:endParaRPr lang="en-US" dirty="0">
              <a:solidFill>
                <a:srgbClr val="3333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740878" y="1421598"/>
            <a:ext cx="3254478" cy="4237521"/>
          </a:xfrm>
          <a:prstGeom prst="rect">
            <a:avLst/>
          </a:prstGeom>
          <a:noFill/>
          <a:ln w="19050">
            <a:solidFill>
              <a:srgbClr val="1AA6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83D135-99FA-492D-AE48-D0501A0F650F}"/>
              </a:ext>
            </a:extLst>
          </p:cNvPr>
          <p:cNvSpPr txBox="1"/>
          <p:nvPr/>
        </p:nvSpPr>
        <p:spPr>
          <a:xfrm>
            <a:off x="533175" y="3661782"/>
            <a:ext cx="7971728" cy="209288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lvl="0" indent="-342900">
              <a:spcAft>
                <a:spcPts val="1200"/>
              </a:spcAft>
              <a:buClr>
                <a:srgbClr val="333333"/>
              </a:buClr>
              <a:buFont typeface="Arial" charset="0"/>
              <a:buChar char="•"/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A possible savings of approximately $8,000 in medical expenditures per each participant who does not progress to type 2 diabetes</a:t>
            </a:r>
            <a:r>
              <a:rPr lang="en-US" sz="2000" baseline="30000" dirty="0">
                <a:latin typeface="Arial" charset="0"/>
                <a:ea typeface="Arial" charset="0"/>
                <a:cs typeface="Arial" charset="0"/>
              </a:rPr>
              <a:t>4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>
              <a:spcAft>
                <a:spcPts val="1200"/>
              </a:spcAft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It is particularly cost effective when you consider that, on average, those with well established/diagnosed diabetes incur $16,750 in total medical expenditures each year.</a:t>
            </a:r>
            <a:r>
              <a:rPr lang="en-US" sz="2000" baseline="30000" dirty="0">
                <a:latin typeface="Arial" charset="0"/>
                <a:ea typeface="Arial" charset="0"/>
                <a:cs typeface="Arial" charset="0"/>
              </a:rPr>
              <a:t> 2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977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1000</Words>
  <Application>Microsoft Office PowerPoint</Application>
  <PresentationFormat>Widescreen</PresentationFormat>
  <Paragraphs>116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adelle</vt:lpstr>
      <vt:lpstr>Arial</vt:lpstr>
      <vt:lpstr>Calibri</vt:lpstr>
      <vt:lpstr>Calibri Light</vt:lpstr>
      <vt:lpstr>Office Theme</vt:lpstr>
      <vt:lpstr>PowerPoint Presentation</vt:lpstr>
      <vt:lpstr>Targeted wellness for diabetes prevention</vt:lpstr>
      <vt:lpstr>Prediabetes facts</vt:lpstr>
      <vt:lpstr>PowerPoint Presentation</vt:lpstr>
      <vt:lpstr>PowerPoint Presentation</vt:lpstr>
      <vt:lpstr>Potential prediabetes at &lt;Organization’s Name&gt;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Audrey Buenrostro</dc:creator>
  <cp:lastModifiedBy>Kelly Sill</cp:lastModifiedBy>
  <cp:revision>225</cp:revision>
  <cp:lastPrinted>2017-06-15T14:45:38Z</cp:lastPrinted>
  <dcterms:created xsi:type="dcterms:W3CDTF">2017-04-24T17:40:49Z</dcterms:created>
  <dcterms:modified xsi:type="dcterms:W3CDTF">2019-03-20T14:51:21Z</dcterms:modified>
</cp:coreProperties>
</file>